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67" r:id="rId4"/>
    <p:sldId id="262" r:id="rId5"/>
    <p:sldId id="265" r:id="rId6"/>
    <p:sldId id="266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472" autoAdjust="0"/>
  </p:normalViewPr>
  <p:slideViewPr>
    <p:cSldViewPr snapToGrid="0">
      <p:cViewPr varScale="1">
        <p:scale>
          <a:sx n="110" d="100"/>
          <a:sy n="110" d="100"/>
        </p:scale>
        <p:origin x="8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D781B-3128-4D83-8926-EC4B9E0AE287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2D35A-7EBD-4D05-B743-A5F201FF9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3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2D35A-7EBD-4D05-B743-A5F201FF90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92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2D35A-7EBD-4D05-B743-A5F201FF90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8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Chart: Using proper dates for each 10k and 10q to match with the stock return and negative sentiment score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Charts to the right: Used this to see the effect of published 10ks, 10qs to see the impact it makes with changes to the stock price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2D35A-7EBD-4D05-B743-A5F201FF90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12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0.75 is significant since it could be used for predicting stock price returns. It could be possible that if takes a while for sentiment impact to hit the stock price, so the stock price is influenced over a longer period of time after the release of financial statements.</a:t>
            </a:r>
          </a:p>
          <a:p>
            <a:r>
              <a:rPr lang="en-US" dirty="0"/>
              <a:t>5 days and 10 days don’t look to work since impact isn’t showing any significant sentiment changes so the price will not be correlated as strongly in the future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2D35A-7EBD-4D05-B743-A5F201FF90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9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2D35A-7EBD-4D05-B743-A5F201FF90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1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3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2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44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8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3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9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3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4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9054899-FDF5-45C7-83C1-8326431BA1DB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FD65DCC-F577-4365-8CB9-FD3E1DB7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44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VIDIA Announces CPU for Giant AI and High Performance Computing Workloads  | NVIDIA Newsroom">
            <a:extLst>
              <a:ext uri="{FF2B5EF4-FFF2-40B4-BE49-F238E27FC236}">
                <a16:creationId xmlns:a16="http://schemas.microsoft.com/office/drawing/2014/main" id="{6D0D96CA-DE2D-B038-296A-34563B97D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0018"/>
          <a:stretch/>
        </p:blipFill>
        <p:spPr bwMode="auto">
          <a:xfrm>
            <a:off x="20" y="10"/>
            <a:ext cx="6097022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 Details Ada Lovelace GPU Block Diagram, Streaming Multi-Processor,  DLSS 3 &amp; GeForce RTX 40 Founders Edition Cooler">
            <a:extLst>
              <a:ext uri="{FF2B5EF4-FFF2-40B4-BE49-F238E27FC236}">
                <a16:creationId xmlns:a16="http://schemas.microsoft.com/office/drawing/2014/main" id="{D66EEA3D-6806-3933-1CA8-0DA36768E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42" b="1"/>
          <a:stretch/>
        </p:blipFill>
        <p:spPr bwMode="auto">
          <a:xfrm>
            <a:off x="6098422" y="10"/>
            <a:ext cx="609357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troducing GeForce RTX 40 Series GPUs | GeForce News | NVIDIA">
            <a:extLst>
              <a:ext uri="{FF2B5EF4-FFF2-40B4-BE49-F238E27FC236}">
                <a16:creationId xmlns:a16="http://schemas.microsoft.com/office/drawing/2014/main" id="{4DB67346-1FF8-EBCE-5740-36792DF06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8" b="6453"/>
          <a:stretch/>
        </p:blipFill>
        <p:spPr bwMode="auto">
          <a:xfrm>
            <a:off x="7328" y="3429000"/>
            <a:ext cx="609357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80+] Nvidia Wallpapers">
            <a:extLst>
              <a:ext uri="{FF2B5EF4-FFF2-40B4-BE49-F238E27FC236}">
                <a16:creationId xmlns:a16="http://schemas.microsoft.com/office/drawing/2014/main" id="{9ADA6AF2-5EC2-9BC5-ED03-549836D19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"/>
          <a:stretch/>
        </p:blipFill>
        <p:spPr bwMode="auto">
          <a:xfrm>
            <a:off x="6100906" y="3429000"/>
            <a:ext cx="609357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5530-D3BD-F436-C300-1F42C0398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503" y="3512261"/>
            <a:ext cx="9801082" cy="2059637"/>
          </a:xfrm>
        </p:spPr>
        <p:txBody>
          <a:bodyPr anchor="t">
            <a:normAutofit/>
          </a:bodyPr>
          <a:lstStyle/>
          <a:p>
            <a:r>
              <a:rPr lang="en-US" sz="4800" dirty="0">
                <a:latin typeface="HGPGothicE" panose="020B0900000000000000" pitchFamily="34" charset="-128"/>
                <a:ea typeface="HGPGothicE" panose="020B0900000000000000" pitchFamily="34" charset="-128"/>
              </a:rPr>
              <a:t>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132E3-9121-A39C-097E-1CEC314DC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842" y="2224377"/>
            <a:ext cx="9801082" cy="1116170"/>
          </a:xfrm>
        </p:spPr>
        <p:txBody>
          <a:bodyPr anchor="b">
            <a:norm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HGPGothicE" panose="020B0400000000000000" pitchFamily="34" charset="-128"/>
                <a:ea typeface="HGPGothicE" panose="020B0400000000000000" pitchFamily="34" charset="-128"/>
              </a:rPr>
              <a:t>Danny Grozdev</a:t>
            </a:r>
          </a:p>
        </p:txBody>
      </p:sp>
    </p:spTree>
    <p:extLst>
      <p:ext uri="{BB962C8B-B14F-4D97-AF65-F5344CB8AC3E}">
        <p14:creationId xmlns:p14="http://schemas.microsoft.com/office/powerpoint/2010/main" val="409023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75000"/>
                <a:lumOff val="25000"/>
              </a:schemeClr>
            </a:gs>
            <a:gs pos="83000">
              <a:schemeClr val="bg1">
                <a:lumMod val="75000"/>
                <a:lumOff val="25000"/>
              </a:schemeClr>
            </a:gs>
            <a:gs pos="100000">
              <a:schemeClr val="bg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29DF-60CD-4F62-C0DD-12EF08A7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4" y="766442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HGPGothicE" panose="020B0900000000000000" pitchFamily="34" charset="-128"/>
                <a:ea typeface="HGPGothicE" panose="020B0900000000000000" pitchFamily="34" charset="-128"/>
              </a:rPr>
              <a:t>My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A959-39AD-91DC-96EC-8EDD387C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2" y="1794164"/>
            <a:ext cx="5131616" cy="4562185"/>
          </a:xfrm>
        </p:spPr>
        <p:txBody>
          <a:bodyPr anchor="ctr">
            <a:normAutofit/>
          </a:bodyPr>
          <a:lstStyle/>
          <a:p>
            <a:r>
              <a:rPr lang="en-US" sz="1700" dirty="0">
                <a:latin typeface="HGPGothicE" panose="020B0900000000000000" pitchFamily="34" charset="-128"/>
                <a:ea typeface="HGPGothicE" panose="020B0900000000000000" pitchFamily="34" charset="-128"/>
              </a:rPr>
              <a:t>Obtain all Nvidia’s 10Ks and 10Qs</a:t>
            </a:r>
          </a:p>
          <a:p>
            <a:r>
              <a:rPr lang="en-US" sz="1700" dirty="0">
                <a:latin typeface="HGPGothicE" panose="020B0900000000000000" pitchFamily="34" charset="-128"/>
                <a:ea typeface="HGPGothicE" panose="020B0900000000000000" pitchFamily="34" charset="-128"/>
              </a:rPr>
              <a:t>Perform sentiment analysis using the VADER and stop words sentiment analyzer to get sentiment scores (pos, neu, neg, overall)</a:t>
            </a:r>
          </a:p>
          <a:p>
            <a:r>
              <a:rPr lang="en-US" sz="1700" dirty="0">
                <a:latin typeface="HGPGothicE" panose="020B0900000000000000" pitchFamily="34" charset="-128"/>
                <a:ea typeface="HGPGothicE" panose="020B0900000000000000" pitchFamily="34" charset="-128"/>
              </a:rPr>
              <a:t>Merge the scores with dates and stock return data</a:t>
            </a:r>
          </a:p>
          <a:p>
            <a:r>
              <a:rPr lang="en-US" sz="1700" dirty="0">
                <a:latin typeface="HGPGothicE" panose="020B0900000000000000" pitchFamily="34" charset="-128"/>
                <a:ea typeface="HGPGothicE" panose="020B0900000000000000" pitchFamily="34" charset="-128"/>
              </a:rPr>
              <a:t>Plot charts and find insights to determine if changes in negative sentiment can predict stock returns</a:t>
            </a:r>
          </a:p>
          <a:p>
            <a:r>
              <a:rPr lang="en-US" sz="1700" dirty="0">
                <a:latin typeface="HGPGothicE" panose="020B0900000000000000" pitchFamily="34" charset="-128"/>
                <a:ea typeface="HGPGothicE" panose="020B0900000000000000" pitchFamily="34" charset="-128"/>
              </a:rPr>
              <a:t>Find additional insights using sentiment data</a:t>
            </a:r>
          </a:p>
          <a:p>
            <a:r>
              <a:rPr lang="en-US" sz="1700" dirty="0">
                <a:latin typeface="HGPGothicE" panose="020B0900000000000000" pitchFamily="34" charset="-128"/>
                <a:ea typeface="HGPGothicE" panose="020B0900000000000000" pitchFamily="34" charset="-128"/>
              </a:rPr>
              <a:t>Form overall conclusion</a:t>
            </a:r>
          </a:p>
          <a:p>
            <a:pPr marL="0" indent="0">
              <a:buNone/>
            </a:pPr>
            <a:endParaRPr lang="en-US" sz="17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pic>
        <p:nvPicPr>
          <p:cNvPr id="5" name="Picture 4" descr="An abstract financial digital analysis">
            <a:extLst>
              <a:ext uri="{FF2B5EF4-FFF2-40B4-BE49-F238E27FC236}">
                <a16:creationId xmlns:a16="http://schemas.microsoft.com/office/drawing/2014/main" id="{BD61DBC7-CEE7-1641-A7F1-3F8001A11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6320" r="1429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330C61EC-760E-334B-D681-69C0AB02A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5" y="297019"/>
            <a:ext cx="2805546" cy="5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NVIDIA logo in transparent PNG and vectorized SVG formats">
            <a:extLst>
              <a:ext uri="{FF2B5EF4-FFF2-40B4-BE49-F238E27FC236}">
                <a16:creationId xmlns:a16="http://schemas.microsoft.com/office/drawing/2014/main" id="{DBB8650F-41E0-042B-DFEA-0DCB1AEE3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265" y="60675"/>
            <a:ext cx="1336962" cy="88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7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75000"/>
                <a:lumOff val="25000"/>
              </a:schemeClr>
            </a:gs>
            <a:gs pos="83000">
              <a:schemeClr val="bg1">
                <a:lumMod val="75000"/>
                <a:lumOff val="25000"/>
              </a:schemeClr>
            </a:gs>
            <a:gs pos="100000">
              <a:schemeClr val="bg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95B9E-984C-1C2E-4D34-1FDFFD42B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4" y="1149701"/>
            <a:ext cx="7709280" cy="530481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3FF290-CED8-2ECC-EE73-D25923DC3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368148"/>
              </p:ext>
            </p:extLst>
          </p:nvPr>
        </p:nvGraphicFramePr>
        <p:xfrm>
          <a:off x="7951736" y="262274"/>
          <a:ext cx="4173279" cy="208526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02030">
                  <a:extLst>
                    <a:ext uri="{9D8B030D-6E8A-4147-A177-3AD203B41FA5}">
                      <a16:colId xmlns:a16="http://schemas.microsoft.com/office/drawing/2014/main" val="941655611"/>
                    </a:ext>
                  </a:extLst>
                </a:gridCol>
                <a:gridCol w="1187826">
                  <a:extLst>
                    <a:ext uri="{9D8B030D-6E8A-4147-A177-3AD203B41FA5}">
                      <a16:colId xmlns:a16="http://schemas.microsoft.com/office/drawing/2014/main" val="97019691"/>
                    </a:ext>
                  </a:extLst>
                </a:gridCol>
                <a:gridCol w="954405">
                  <a:extLst>
                    <a:ext uri="{9D8B030D-6E8A-4147-A177-3AD203B41FA5}">
                      <a16:colId xmlns:a16="http://schemas.microsoft.com/office/drawing/2014/main" val="4019318030"/>
                    </a:ext>
                  </a:extLst>
                </a:gridCol>
                <a:gridCol w="1029018">
                  <a:extLst>
                    <a:ext uri="{9D8B030D-6E8A-4147-A177-3AD203B41FA5}">
                      <a16:colId xmlns:a16="http://schemas.microsoft.com/office/drawing/2014/main" val="3472419739"/>
                    </a:ext>
                  </a:extLst>
                </a:gridCol>
              </a:tblGrid>
              <a:tr h="361180">
                <a:tc>
                  <a:txBody>
                    <a:bodyPr/>
                    <a:lstStyle/>
                    <a:p>
                      <a:endParaRPr lang="en-US" dirty="0">
                        <a:latin typeface="HGPGothicE" panose="020B0900000000000000" pitchFamily="34" charset="-128"/>
                        <a:ea typeface="HGPGothicE" panose="020B0900000000000000" pitchFamily="34" charset="-128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123019"/>
                  </a:ext>
                </a:extLst>
              </a:tr>
              <a:tr h="4298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Mean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5.25%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82.49%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12.26%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00273"/>
                  </a:ext>
                </a:extLst>
              </a:tr>
              <a:tr h="4298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Std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2.31%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4.69%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3.26%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266350"/>
                  </a:ext>
                </a:extLst>
              </a:tr>
              <a:tr h="4298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2.40%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74.20%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6.00%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167762"/>
                  </a:ext>
                </a:extLst>
              </a:tr>
              <a:tr h="42987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9.20%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89.20%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HGPGothicE" panose="020B0900000000000000" pitchFamily="34" charset="-128"/>
                          <a:ea typeface="HGPGothicE" panose="020B0900000000000000" pitchFamily="34" charset="-128"/>
                        </a:rPr>
                        <a:t>18.50%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859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C51F295-F65C-3678-8413-D2D52A67C440}"/>
              </a:ext>
            </a:extLst>
          </p:cNvPr>
          <p:cNvSpPr txBox="1"/>
          <p:nvPr/>
        </p:nvSpPr>
        <p:spPr>
          <a:xfrm>
            <a:off x="8394031" y="2731259"/>
            <a:ext cx="3048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GPGothicE" panose="020B0900000000000000" pitchFamily="34" charset="-128"/>
                <a:ea typeface="HGPGothicE" panose="020B0900000000000000" pitchFamily="34" charset="-128"/>
              </a:rPr>
              <a:t>Highest </a:t>
            </a:r>
            <a:r>
              <a:rPr lang="en-US" b="1" u="sng" dirty="0">
                <a:latin typeface="HGPGothicE" panose="020B0900000000000000" pitchFamily="34" charset="-128"/>
                <a:ea typeface="HGPGothicE" panose="020B0900000000000000" pitchFamily="34" charset="-128"/>
              </a:rPr>
              <a:t>Positive</a:t>
            </a:r>
            <a:r>
              <a:rPr lang="en-US" dirty="0">
                <a:latin typeface="HGPGothicE" panose="020B0900000000000000" pitchFamily="34" charset="-128"/>
                <a:ea typeface="HGPGothicE" panose="020B0900000000000000" pitchFamily="34" charset="-128"/>
              </a:rPr>
              <a:t> occurred  on April 25th, 2003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GPGothicE" panose="020B0900000000000000" pitchFamily="34" charset="-128"/>
                <a:ea typeface="HGPGothicE" panose="020B0900000000000000" pitchFamily="34" charset="-128"/>
              </a:rPr>
              <a:t>Lowest Positive occurred on November 19th,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GPGothicE" panose="020B0900000000000000" pitchFamily="34" charset="-128"/>
                <a:ea typeface="HGPGothicE" panose="020B0900000000000000" pitchFamily="34" charset="-128"/>
              </a:rPr>
              <a:t>Highest </a:t>
            </a:r>
            <a:r>
              <a:rPr lang="en-US" b="1" u="sng" dirty="0">
                <a:latin typeface="HGPGothicE" panose="020B0900000000000000" pitchFamily="34" charset="-128"/>
                <a:ea typeface="HGPGothicE" panose="020B0900000000000000" pitchFamily="34" charset="-128"/>
              </a:rPr>
              <a:t>Negative</a:t>
            </a:r>
            <a:r>
              <a:rPr lang="en-US" dirty="0">
                <a:latin typeface="HGPGothicE" panose="020B0900000000000000" pitchFamily="34" charset="-128"/>
                <a:ea typeface="HGPGothicE" panose="020B0900000000000000" pitchFamily="34" charset="-128"/>
              </a:rPr>
              <a:t> occurred on May 5th,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GPGothicE" panose="020B0900000000000000" pitchFamily="34" charset="-128"/>
                <a:ea typeface="HGPGothicE" panose="020B0900000000000000" pitchFamily="34" charset="-128"/>
              </a:rPr>
              <a:t>Lowest Negative occurred on August 21st, 2013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0DB8C21-2372-5EA5-26C4-73E23DE2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34" y="206965"/>
            <a:ext cx="2805546" cy="5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NVIDIA logo in transparent PNG and vectorized SVG formats">
            <a:extLst>
              <a:ext uri="{FF2B5EF4-FFF2-40B4-BE49-F238E27FC236}">
                <a16:creationId xmlns:a16="http://schemas.microsoft.com/office/drawing/2014/main" id="{E6F9AEFA-23F9-2151-2D6B-27AD59A5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2" y="49930"/>
            <a:ext cx="1336962" cy="88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7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aph of blue dots&#10;&#10;Description automatically generated">
            <a:extLst>
              <a:ext uri="{FF2B5EF4-FFF2-40B4-BE49-F238E27FC236}">
                <a16:creationId xmlns:a16="http://schemas.microsoft.com/office/drawing/2014/main" id="{2A81C407-AF15-6FAE-5105-6E1BA561E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54545"/>
            <a:ext cx="5294716" cy="334890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13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39FF5341-5AD8-1466-9467-65FACE07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3817" y="1317733"/>
            <a:ext cx="5294715" cy="422253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47F92B-071E-42E4-D544-13C0E22C0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0" y="633232"/>
            <a:ext cx="3650673" cy="6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09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75000"/>
                <a:lumOff val="25000"/>
              </a:schemeClr>
            </a:gs>
            <a:gs pos="83000">
              <a:schemeClr val="bg1">
                <a:lumMod val="75000"/>
                <a:lumOff val="25000"/>
              </a:schemeClr>
            </a:gs>
            <a:gs pos="100000">
              <a:schemeClr val="bg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46281C-4CC1-8FDF-207B-5B7E7C73C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" y="123825"/>
            <a:ext cx="7381875" cy="66103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E09776-5033-9895-82E7-6A168F442CDF}"/>
              </a:ext>
            </a:extLst>
          </p:cNvPr>
          <p:cNvSpPr txBox="1"/>
          <p:nvPr/>
        </p:nvSpPr>
        <p:spPr>
          <a:xfrm>
            <a:off x="7744690" y="1418938"/>
            <a:ext cx="3962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 The correlation between sentiment score changes and short-term returns (5 and 10 days) is low (0.28 and 0.47)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 However, after 20 trading days (one month), a stronger correlation emerges (0.75), indicating a possible delayed impact of sentiment on stock prices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This may suggest that it takes time for sentiment scores to influence stock prices, with a notable alignment occurring after 20 days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ui-sans-serif"/>
              </a:rPr>
              <a:t>Therefore, sentiment analysis is more effective for longer-term strategies like monthly</a:t>
            </a:r>
            <a:r>
              <a:rPr lang="en-US" dirty="0">
                <a:solidFill>
                  <a:srgbClr val="ECECEC"/>
                </a:solidFill>
                <a:latin typeface="ui-sans-serif"/>
              </a:rPr>
              <a:t> trading rather than day trading</a:t>
            </a:r>
            <a:endParaRPr lang="en-US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pic>
        <p:nvPicPr>
          <p:cNvPr id="2" name="Picture 14">
            <a:extLst>
              <a:ext uri="{FF2B5EF4-FFF2-40B4-BE49-F238E27FC236}">
                <a16:creationId xmlns:a16="http://schemas.microsoft.com/office/drawing/2014/main" id="{63E250E4-8FC5-4F8C-4653-580825E30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99" y="546402"/>
            <a:ext cx="2805546" cy="5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 descr="NVIDIA logo in transparent PNG and vectorized SVG formats">
            <a:extLst>
              <a:ext uri="{FF2B5EF4-FFF2-40B4-BE49-F238E27FC236}">
                <a16:creationId xmlns:a16="http://schemas.microsoft.com/office/drawing/2014/main" id="{08FB8474-639E-D686-B0BD-DF97698C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219" y="458074"/>
            <a:ext cx="1059871" cy="7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BFB5AA-AF01-B121-E63E-CF8321FD067A}"/>
              </a:ext>
            </a:extLst>
          </p:cNvPr>
          <p:cNvSpPr/>
          <p:nvPr/>
        </p:nvSpPr>
        <p:spPr>
          <a:xfrm>
            <a:off x="5123455" y="671946"/>
            <a:ext cx="1267690" cy="1226127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04F5AC-CA64-AC14-4B39-DACB737EE6F4}"/>
              </a:ext>
            </a:extLst>
          </p:cNvPr>
          <p:cNvSpPr/>
          <p:nvPr/>
        </p:nvSpPr>
        <p:spPr>
          <a:xfrm>
            <a:off x="5106135" y="671945"/>
            <a:ext cx="1267690" cy="12261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1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75000"/>
                <a:lumOff val="25000"/>
              </a:schemeClr>
            </a:gs>
            <a:gs pos="83000">
              <a:schemeClr val="bg1">
                <a:lumMod val="75000"/>
                <a:lumOff val="25000"/>
              </a:schemeClr>
            </a:gs>
            <a:gs pos="100000">
              <a:schemeClr val="bg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5D4F776B-08E3-F5C7-FC0D-CA1DABB1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89" y="197267"/>
            <a:ext cx="2805546" cy="5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 descr="NVIDIA logo in transparent PNG and vectorized SVG formats">
            <a:extLst>
              <a:ext uri="{FF2B5EF4-FFF2-40B4-BE49-F238E27FC236}">
                <a16:creationId xmlns:a16="http://schemas.microsoft.com/office/drawing/2014/main" id="{5AE96F18-1C6D-9AD4-EA9E-F926BEBBF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435" y="135735"/>
            <a:ext cx="1059871" cy="7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E0BA7-6256-DEE8-D907-B9FD0C0D7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02515"/>
            <a:ext cx="11334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51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bg1">
                <a:lumMod val="75000"/>
                <a:lumOff val="25000"/>
              </a:schemeClr>
            </a:gs>
            <a:gs pos="83000">
              <a:schemeClr val="bg1">
                <a:lumMod val="75000"/>
                <a:lumOff val="25000"/>
              </a:schemeClr>
            </a:gs>
            <a:gs pos="100000">
              <a:schemeClr val="bg1">
                <a:lumMod val="65000"/>
                <a:lumOff val="3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D08C-3E0B-7EE5-09BE-BF5047AF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304862"/>
            <a:ext cx="3013364" cy="1325563"/>
          </a:xfrm>
        </p:spPr>
        <p:txBody>
          <a:bodyPr/>
          <a:lstStyle/>
          <a:p>
            <a:r>
              <a:rPr lang="en-US" dirty="0">
                <a:latin typeface="HGPGothicE" panose="020B0900000000000000" pitchFamily="34" charset="-128"/>
                <a:ea typeface="HGPGothicE" panose="020B0900000000000000" pitchFamily="34" charset="-128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04AC4-4834-FD3A-26FF-9399E1CB7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691" y="1714687"/>
            <a:ext cx="703810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Weak correlation across all charts with it only being slightly more positive above 0.1 </a:t>
            </a:r>
          </a:p>
          <a:p>
            <a:r>
              <a:rPr lang="en-US" sz="2400" b="1" dirty="0">
                <a:latin typeface="HGPGothicE" panose="020B0900000000000000" pitchFamily="34" charset="-128"/>
                <a:ea typeface="HGPGothicE" panose="020B0900000000000000" pitchFamily="34" charset="-128"/>
              </a:rPr>
              <a:t>More</a:t>
            </a:r>
            <a:r>
              <a:rPr lang="en-US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 positive sentiment than negative on average (12.26% &gt; 5.25%)</a:t>
            </a:r>
          </a:p>
          <a:p>
            <a:r>
              <a:rPr lang="en-US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The strongest correlation is found between 1 month (20 trading days) cumulative returns and sentiment change</a:t>
            </a:r>
          </a:p>
          <a:p>
            <a:r>
              <a:rPr lang="en-US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The overall sentiment score rounded was positive with occurrences where it was negative only 8 times out 97 (8.25%)</a:t>
            </a:r>
          </a:p>
          <a:p>
            <a:r>
              <a:rPr lang="en-US" sz="2400" dirty="0">
                <a:latin typeface="HGPGothicE" panose="020B0900000000000000" pitchFamily="34" charset="-128"/>
                <a:ea typeface="HGPGothicE" panose="020B0900000000000000" pitchFamily="34" charset="-128"/>
              </a:rPr>
              <a:t>Sentiment analysis does not appear to be as useful as we thought it could be, but more data is needed for it to be proven</a:t>
            </a:r>
          </a:p>
          <a:p>
            <a:endParaRPr lang="en-US" sz="24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endParaRPr lang="en-US" sz="24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pPr marL="0" indent="0">
              <a:buNone/>
            </a:pPr>
            <a:endParaRPr lang="en-US" sz="20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  <a:p>
            <a:endParaRPr lang="en-US" sz="2400" dirty="0">
              <a:latin typeface="HGPGothicE" panose="020B0900000000000000" pitchFamily="34" charset="-128"/>
              <a:ea typeface="HGPGothicE" panose="020B0900000000000000" pitchFamily="34" charset="-128"/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EA17FE3-764F-AF98-D014-FF765F120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664" y="453453"/>
            <a:ext cx="2805546" cy="5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 descr="NVIDIA logo in transparent PNG and vectorized SVG formats">
            <a:extLst>
              <a:ext uri="{FF2B5EF4-FFF2-40B4-BE49-F238E27FC236}">
                <a16:creationId xmlns:a16="http://schemas.microsoft.com/office/drawing/2014/main" id="{7BD76E11-4A83-07D9-A90D-75A4F3CA8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210" y="365125"/>
            <a:ext cx="1059871" cy="7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black jacket&#10;&#10;Description automatically generated">
            <a:extLst>
              <a:ext uri="{FF2B5EF4-FFF2-40B4-BE49-F238E27FC236}">
                <a16:creationId xmlns:a16="http://schemas.microsoft.com/office/drawing/2014/main" id="{BC39EC63-9D4C-79AA-218C-AFE7DA772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0356"/>
            <a:ext cx="4423817" cy="296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5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561</TotalTime>
  <Words>452</Words>
  <Application>Microsoft Office PowerPoint</Application>
  <PresentationFormat>Widescreen</PresentationFormat>
  <Paragraphs>60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HGPGothicE</vt:lpstr>
      <vt:lpstr>Aptos</vt:lpstr>
      <vt:lpstr>Aptos Display</vt:lpstr>
      <vt:lpstr>Arial</vt:lpstr>
      <vt:lpstr>ui-sans-serif</vt:lpstr>
      <vt:lpstr>Office Theme</vt:lpstr>
      <vt:lpstr>Sentiment Analysis</vt:lpstr>
      <vt:lpstr>My plan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Svetoslav Grozdev</dc:creator>
  <cp:lastModifiedBy>Svetoslav Grozdev</cp:lastModifiedBy>
  <cp:revision>5</cp:revision>
  <dcterms:created xsi:type="dcterms:W3CDTF">2024-05-26T03:38:25Z</dcterms:created>
  <dcterms:modified xsi:type="dcterms:W3CDTF">2024-05-29T08:10:02Z</dcterms:modified>
</cp:coreProperties>
</file>